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63" r:id="rId18"/>
    <p:sldId id="281" r:id="rId19"/>
    <p:sldId id="264" r:id="rId20"/>
    <p:sldId id="265" r:id="rId21"/>
    <p:sldId id="282" r:id="rId22"/>
    <p:sldId id="283" r:id="rId23"/>
    <p:sldId id="284" r:id="rId24"/>
    <p:sldId id="285" r:id="rId25"/>
    <p:sldId id="266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82" autoAdjust="0"/>
    <p:restoredTop sz="94660"/>
  </p:normalViewPr>
  <p:slideViewPr>
    <p:cSldViewPr>
      <p:cViewPr varScale="1">
        <p:scale>
          <a:sx n="83" d="100"/>
          <a:sy n="83" d="100"/>
        </p:scale>
        <p:origin x="-4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5.6.2014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5.6.2014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5.6.2014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5.6.2014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5.6.2014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5.6.2014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5.6.2014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5.6.2014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5.6.2014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5.6.2014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5.6.2014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D620D-0455-4F0B-9B1B-EF726E41558D}" type="datetimeFigureOut">
              <a:rPr lang="hr-HR" smtClean="0"/>
              <a:pPr/>
              <a:t>5.6.2014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zos.hr/" TargetMode="External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imnazija-vukovar.skole.hr/upload/gimnazija-vukovar/images/static3/2211/attachment/Odluka_o_elementima_i_kriterijima_za_izbor_kandidata_za_upis_u_I.razred_srednje_skole_u_skolskoj_godini_2014.-2015.pdf" TargetMode="External"/><Relationship Id="rId2" Type="http://schemas.openxmlformats.org/officeDocument/2006/relationships/hyperlink" Target="http://gimnazija-vukovar.skole.hr/upload/gimnazija-vukovar/images/static3/2211/attachment/Odluka_o_upisu_ucenika_u_1._razred_srednje_skol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imnazija-vukovar.skole.hr/upload/gimnazija-vukovar/images/static3/2211/attachment/POPIS_PREDMETA_POSEBNO_VAZNIH_ZA_UPIS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Upisi u srednju školu 2014./2015.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Umjetnička škola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Likovna umjetnost i dizajn</a:t>
            </a:r>
          </a:p>
          <a:p>
            <a:pPr lvl="1"/>
            <a:r>
              <a:rPr lang="hr-HR" dirty="0" smtClean="0"/>
              <a:t>prosjek svih zaključnih ocjena 5,6,7. i 8. r + zaključene ocjene iz 6 predmeta iz 7. i 8. r + provjera darovitosti</a:t>
            </a:r>
          </a:p>
          <a:p>
            <a:r>
              <a:rPr lang="hr-HR" dirty="0" smtClean="0"/>
              <a:t>Glazbena umjetnost</a:t>
            </a:r>
          </a:p>
          <a:p>
            <a:pPr lvl="1"/>
            <a:r>
              <a:rPr lang="hr-HR" dirty="0" smtClean="0"/>
              <a:t>prosjek svih zaključnih ocjena 5,6,7. i 8. r OŠ </a:t>
            </a:r>
          </a:p>
          <a:p>
            <a:pPr lvl="1">
              <a:buNone/>
            </a:pPr>
            <a:r>
              <a:rPr lang="hr-HR" dirty="0" smtClean="0"/>
              <a:t>na 2 decimale + zaključene ocjene iz 6 predmeta iz 7. i 8. r + opći uspjeh iz 5.i 6.r glazbene škole + ostvareni rezultat na prijamnomu ispitu glazbene darovitosti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Posebni element</a:t>
            </a:r>
            <a:br>
              <a:rPr lang="hr-HR" dirty="0" smtClean="0"/>
            </a:br>
            <a:r>
              <a:rPr lang="hr-HR" sz="3100" dirty="0" smtClean="0"/>
              <a:t>Otežani uvjeti obrazovanja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96855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hr-HR" sz="3600" dirty="0" smtClean="0"/>
              <a:t>Kandidatima će</a:t>
            </a:r>
            <a:r>
              <a:rPr lang="hr-HR" sz="3600" dirty="0"/>
              <a:t> </a:t>
            </a:r>
            <a:r>
              <a:rPr lang="hr-HR" sz="3600" dirty="0" smtClean="0"/>
              <a:t>se priznati ostvarivanje isključivo jednoga (najpovoljnijega) od sljedećih prava:</a:t>
            </a:r>
            <a:r>
              <a:rPr lang="hr-HR" dirty="0" smtClean="0"/>
              <a:t>		</a:t>
            </a:r>
          </a:p>
          <a:p>
            <a:pPr>
              <a:buNone/>
            </a:pPr>
            <a:r>
              <a:rPr lang="hr-HR" sz="4500" dirty="0" smtClean="0"/>
              <a:t>• teškoće u razvoju (izravan upis pomoću HZZa)</a:t>
            </a:r>
          </a:p>
          <a:p>
            <a:pPr>
              <a:buNone/>
            </a:pPr>
            <a:r>
              <a:rPr lang="hr-HR" sz="4500" dirty="0" smtClean="0"/>
              <a:t>• zdravstvene teškoće (+ 1 bod za programe po mišljenju HZZa)		</a:t>
            </a:r>
          </a:p>
          <a:p>
            <a:pPr>
              <a:buNone/>
            </a:pPr>
            <a:r>
              <a:rPr lang="hr-HR" sz="4500" dirty="0" smtClean="0"/>
              <a:t>• kandidat koji</a:t>
            </a:r>
            <a:r>
              <a:rPr lang="hr-HR" sz="4500" dirty="0"/>
              <a:t> </a:t>
            </a:r>
            <a:r>
              <a:rPr lang="hr-HR" sz="4500" dirty="0" smtClean="0"/>
              <a:t>živi uz jednoga i/ili oba roditelja s dugotrajnom teškom bolesti (+ 1 bod) 	</a:t>
            </a:r>
          </a:p>
          <a:p>
            <a:pPr>
              <a:buNone/>
            </a:pPr>
            <a:r>
              <a:rPr lang="hr-HR" sz="4500" dirty="0" smtClean="0"/>
              <a:t>• kandidat koji živi uz dugotrajno nezaposlena oba roditelja	 (+ 1 bod) </a:t>
            </a:r>
          </a:p>
          <a:p>
            <a:pPr>
              <a:buNone/>
            </a:pPr>
            <a:r>
              <a:rPr lang="hr-HR" sz="4500" dirty="0" smtClean="0"/>
              <a:t>• kandidat koji živi uz samohranoga roditelja korisnika</a:t>
            </a:r>
            <a:r>
              <a:rPr lang="hr-HR" sz="4500" dirty="0"/>
              <a:t> </a:t>
            </a:r>
            <a:r>
              <a:rPr lang="hr-HR" sz="4500" dirty="0" smtClean="0"/>
              <a:t>socijalne skrbi (+ 1 bod)</a:t>
            </a:r>
          </a:p>
          <a:p>
            <a:pPr>
              <a:buNone/>
            </a:pPr>
            <a:r>
              <a:rPr lang="hr-HR" sz="4500" dirty="0" smtClean="0"/>
              <a:t>• kandidatu kojem je jedan roditelj preminuo (+ 1 bod )		</a:t>
            </a:r>
          </a:p>
          <a:p>
            <a:pPr>
              <a:buNone/>
            </a:pPr>
            <a:r>
              <a:rPr lang="hr-HR" sz="4500" dirty="0" smtClean="0"/>
              <a:t>• kandidat koji je bez roditelja ili odgovarajuće roditeljske skrbi (+ 1 bod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r>
              <a:rPr lang="hr-HR" dirty="0" smtClean="0"/>
              <a:t>Dokumentaciju o zdravstvenim teškoćama ili otežanim uvjetima obrazovanja donosi se na uvid razredniku</a:t>
            </a:r>
          </a:p>
          <a:p>
            <a:r>
              <a:rPr lang="hr-HR" dirty="0" smtClean="0"/>
              <a:t>Popis dokumenata nalazi se u ODLUCI O ELEMENTIMA I KRITERIJIMA ZA IZBOR KANDIDATA ZA UPIS U I. RAZRED SREDNJE ŠKOLE U ŠKOLSKOJ GODINI 2014./2015. (liječnička potvrda o težoj bolesti roditelja, potvrda o dužoj nezaposlenosti oba roditelja iz HZZ, o korištenju socijalne pomoći samohranog roditelja, o korištenju socijalne skrbi učenika)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Zdravstveni</a:t>
            </a:r>
            <a:r>
              <a:rPr lang="hr-HR" dirty="0"/>
              <a:t> </a:t>
            </a:r>
            <a:r>
              <a:rPr lang="hr-HR" dirty="0" smtClean="0"/>
              <a:t>zahtjevi i kontraindikacije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hr-HR" sz="3000" dirty="0" smtClean="0"/>
              <a:t>Za neke škole (npr. obrtnička, medicinska) potrebna je liječnička svjedodžba</a:t>
            </a:r>
          </a:p>
          <a:p>
            <a:r>
              <a:rPr lang="hr-HR" sz="3000" dirty="0" smtClean="0"/>
              <a:t>Informacije o tome nalaze se u </a:t>
            </a:r>
            <a:r>
              <a:rPr lang="hr-HR" sz="2800" b="1" dirty="0" smtClean="0"/>
              <a:t>Jedinstvenom popisu </a:t>
            </a:r>
            <a:r>
              <a:rPr lang="hr-HR" sz="2800" b="1" dirty="0"/>
              <a:t>zdravstvenih kontraindikacija srednjoškolskih obrazovnih programa u svrhu upisa u I. razred srednje </a:t>
            </a:r>
            <a:r>
              <a:rPr lang="hr-HR" sz="2800" b="1" dirty="0" smtClean="0"/>
              <a:t>škole</a:t>
            </a:r>
            <a:endParaRPr lang="pl-PL" sz="3000" dirty="0" smtClean="0"/>
          </a:p>
          <a:p>
            <a:r>
              <a:rPr lang="pl-PL" sz="3000" dirty="0" smtClean="0"/>
              <a:t>Liječničku svjedodžbu izdaje medicina rada u domu zdravlja</a:t>
            </a:r>
          </a:p>
          <a:p>
            <a:r>
              <a:rPr lang="hr-HR" sz="3000" dirty="0" smtClean="0"/>
              <a:t>donosi se srednjoj</a:t>
            </a:r>
            <a:r>
              <a:rPr lang="hr-HR" sz="3000" dirty="0"/>
              <a:t> </a:t>
            </a:r>
            <a:r>
              <a:rPr lang="hr-HR" sz="3000" dirty="0" smtClean="0"/>
              <a:t>školi zajedno s upisnicom</a:t>
            </a:r>
          </a:p>
          <a:p>
            <a:r>
              <a:rPr lang="hr-HR" sz="3000" dirty="0" smtClean="0"/>
              <a:t>Za neke škole potreban je ugovor o naukovanju – informacije o tome u srednjim školama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Zavod za zapošljavanje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Neodlučni učenici javiti se u HZZ</a:t>
            </a:r>
          </a:p>
          <a:p>
            <a:pPr lvl="1"/>
            <a:r>
              <a:rPr lang="hr-HR" dirty="0" smtClean="0"/>
              <a:t>Mogu dobiti stručni savjet o izboru zanimanja</a:t>
            </a:r>
          </a:p>
          <a:p>
            <a:pPr lvl="1"/>
            <a:r>
              <a:rPr lang="hr-HR" dirty="0" smtClean="0"/>
              <a:t>Ne mogu dobiti nikakvu prednost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>
                <a:latin typeface="Calibri" pitchFamily="34" charset="0"/>
              </a:rPr>
              <a:t>Ukupan rezultat kandidata utvrđuje se na temelju zbroja broja bodova koje je kandidat stekao po svim osnovama vrednovanja</a:t>
            </a:r>
            <a:endParaRPr lang="hr-HR" dirty="0" smtClean="0">
              <a:latin typeface="Calibri" pitchFamily="34" charset="0"/>
            </a:endParaRPr>
          </a:p>
          <a:p>
            <a:r>
              <a:rPr lang="hr-HR" dirty="0" smtClean="0">
                <a:latin typeface="Calibri" pitchFamily="34" charset="0"/>
              </a:rPr>
              <a:t>Ne postoji minimalan bodovni prag za neku srednju školu</a:t>
            </a:r>
            <a:endParaRPr lang="hr-H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Prijava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mrežnu</a:t>
            </a:r>
            <a:r>
              <a:rPr lang="en-US" dirty="0" smtClean="0"/>
              <a:t> </a:t>
            </a:r>
            <a:r>
              <a:rPr lang="en-US" dirty="0" err="1" smtClean="0"/>
              <a:t>stranicu</a:t>
            </a:r>
            <a:r>
              <a:rPr lang="en-US" dirty="0" smtClean="0"/>
              <a:t> </a:t>
            </a:r>
            <a:r>
              <a:rPr lang="hr-HR" dirty="0" smtClean="0">
                <a:hlinkClick r:id="rId2"/>
              </a:rPr>
              <a:t>www.upisi.hr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Nakon što SMS-om dobiju </a:t>
            </a:r>
            <a:r>
              <a:rPr lang="en-US" dirty="0" smtClean="0"/>
              <a:t>PIN</a:t>
            </a:r>
            <a:r>
              <a:rPr lang="hr-HR" dirty="0" smtClean="0"/>
              <a:t>,</a:t>
            </a:r>
            <a:r>
              <a:rPr lang="en-US" dirty="0" smtClean="0"/>
              <a:t> </a:t>
            </a:r>
            <a:r>
              <a:rPr lang="hr-HR" dirty="0" smtClean="0"/>
              <a:t>kandidati </a:t>
            </a:r>
            <a:r>
              <a:rPr lang="hr-HR" dirty="0" smtClean="0"/>
              <a:t>se prijavljuju na mrežnu </a:t>
            </a:r>
            <a:r>
              <a:rPr lang="hr-HR" dirty="0" smtClean="0"/>
              <a:t>stranicu:</a:t>
            </a:r>
            <a:r>
              <a:rPr lang="en-US" dirty="0" smtClean="0"/>
              <a:t> </a:t>
            </a:r>
            <a:r>
              <a:rPr lang="hr-HR" dirty="0" smtClean="0">
                <a:hlinkClick r:id="rId2"/>
              </a:rPr>
              <a:t>www.upisi.hr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7919796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Prijava	obrazovnih	programa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 smtClean="0">
                <a:latin typeface="Calibri" pitchFamily="34" charset="0"/>
              </a:rPr>
              <a:t>Prilikom	 prijave pojedinoga</a:t>
            </a:r>
            <a:r>
              <a:rPr lang="hr-HR" dirty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obrazovnog programa potrebno je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odabrati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prvi i drugi strani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jezik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izborne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predmete</a:t>
            </a:r>
            <a:endParaRPr lang="hr-HR" dirty="0" smtClean="0">
              <a:latin typeface="Calibri" pitchFamily="34" charset="0"/>
            </a:endParaRPr>
          </a:p>
          <a:p>
            <a:r>
              <a:rPr lang="hr-HR" dirty="0" smtClean="0"/>
              <a:t>Na</a:t>
            </a:r>
            <a:r>
              <a:rPr lang="hr-HR" dirty="0"/>
              <a:t> </a:t>
            </a:r>
            <a:r>
              <a:rPr lang="hr-HR" dirty="0" smtClean="0"/>
              <a:t>www.upisi.hr od	samoga početka prijava obrazovnih programa bit će moguće	pratiti bodovno stanje za svaki prijavljeni obrazovni program (obnova ljestvice je svakih sat vremena)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242900"/>
            <a:ext cx="8293536" cy="62104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/>
              <a:t>NISPUSŠ </a:t>
            </a:r>
            <a:endParaRPr lang="hr-HR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sz="5400" b="1" dirty="0" smtClean="0"/>
              <a:t>N</a:t>
            </a:r>
            <a:r>
              <a:rPr lang="hr-HR" sz="5400" dirty="0" smtClean="0"/>
              <a:t>acionalni </a:t>
            </a:r>
            <a:r>
              <a:rPr lang="hr-HR" sz="5400" b="1" dirty="0" smtClean="0"/>
              <a:t>i</a:t>
            </a:r>
            <a:r>
              <a:rPr lang="hr-HR" sz="5400" dirty="0" smtClean="0"/>
              <a:t>nformacijski </a:t>
            </a:r>
            <a:r>
              <a:rPr lang="hr-HR" sz="5400" b="1" dirty="0" smtClean="0"/>
              <a:t>s</a:t>
            </a:r>
            <a:r>
              <a:rPr lang="hr-HR" sz="5400" dirty="0" smtClean="0"/>
              <a:t>ustav </a:t>
            </a:r>
            <a:r>
              <a:rPr lang="hr-HR" sz="5400" b="1" dirty="0" smtClean="0"/>
              <a:t>p</a:t>
            </a:r>
            <a:r>
              <a:rPr lang="hr-HR" sz="5400" dirty="0" smtClean="0"/>
              <a:t>rijava i </a:t>
            </a:r>
            <a:r>
              <a:rPr lang="hr-HR" sz="5400" b="1" dirty="0" smtClean="0"/>
              <a:t>u</a:t>
            </a:r>
            <a:r>
              <a:rPr lang="hr-HR" sz="5400" dirty="0" smtClean="0"/>
              <a:t>pisa u </a:t>
            </a:r>
            <a:r>
              <a:rPr lang="hr-HR" sz="5400" b="1" dirty="0" smtClean="0"/>
              <a:t>s</a:t>
            </a:r>
            <a:r>
              <a:rPr lang="hr-HR" sz="5400" dirty="0" smtClean="0"/>
              <a:t>rednje </a:t>
            </a:r>
            <a:r>
              <a:rPr lang="hr-HR" sz="5400" b="1" dirty="0" smtClean="0"/>
              <a:t>š</a:t>
            </a:r>
            <a:r>
              <a:rPr lang="hr-HR" sz="5400" dirty="0" smtClean="0"/>
              <a:t>kole</a:t>
            </a:r>
          </a:p>
          <a:p>
            <a:pPr algn="ctr">
              <a:buNone/>
            </a:pPr>
            <a:r>
              <a:rPr lang="hr-HR" sz="5400" dirty="0" smtClean="0"/>
              <a:t>www.upisi.hr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94185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P</a:t>
            </a:r>
            <a:r>
              <a:rPr lang="vi-VN" dirty="0" smtClean="0">
                <a:latin typeface="Calibri" pitchFamily="34" charset="0"/>
              </a:rPr>
              <a:t>rijavnicu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s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konačnom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listom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prioriteta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iz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sustava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ispisuje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razrednik.</a:t>
            </a:r>
            <a:endParaRPr lang="hr-HR" dirty="0" smtClean="0">
              <a:latin typeface="Calibri" pitchFamily="34" charset="0"/>
            </a:endParaRPr>
          </a:p>
          <a:p>
            <a:r>
              <a:rPr lang="vi-VN" dirty="0" smtClean="0">
                <a:latin typeface="Calibri" pitchFamily="34" charset="0"/>
              </a:rPr>
              <a:t>Učenik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roditelj/skrbnik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potpisuju prijavnicu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čime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potvrđuju list</a:t>
            </a:r>
            <a:r>
              <a:rPr lang="hr-HR" dirty="0" smtClean="0"/>
              <a:t>u</a:t>
            </a:r>
            <a:r>
              <a:rPr lang="vi-VN" dirty="0" smtClean="0">
                <a:latin typeface="Calibri" pitchFamily="34" charset="0"/>
              </a:rPr>
              <a:t> prioritet</a:t>
            </a:r>
            <a:r>
              <a:rPr lang="hr-HR" dirty="0" smtClean="0">
                <a:latin typeface="Calibri" pitchFamily="34" charset="0"/>
              </a:rPr>
              <a:t>a </a:t>
            </a:r>
            <a:r>
              <a:rPr lang="vi-VN" dirty="0" smtClean="0">
                <a:latin typeface="Calibri" pitchFamily="34" charset="0"/>
              </a:rPr>
              <a:t>odnosno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odabir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učenika</a:t>
            </a:r>
            <a:r>
              <a:rPr lang="hr-HR" dirty="0" smtClean="0">
                <a:latin typeface="Calibri" pitchFamily="34" charset="0"/>
              </a:rPr>
              <a:t> (prijavnica se čuva u školi)</a:t>
            </a:r>
          </a:p>
          <a:p>
            <a:r>
              <a:rPr lang="vi-VN" dirty="0" smtClean="0">
                <a:latin typeface="Calibri" pitchFamily="34" charset="0"/>
              </a:rPr>
              <a:t>Učenik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upis</a:t>
            </a:r>
            <a:r>
              <a:rPr lang="hr-HR" dirty="0" smtClean="0">
                <a:latin typeface="Calibri" pitchFamily="34" charset="0"/>
              </a:rPr>
              <a:t> u SŠ </a:t>
            </a:r>
            <a:r>
              <a:rPr lang="vi-VN" dirty="0" smtClean="0">
                <a:latin typeface="Calibri" pitchFamily="34" charset="0"/>
              </a:rPr>
              <a:t>potvrđuje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vlastoručnim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potpisom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potpisom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roditelja/skrbnika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na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obrascu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(upisnici) dostupnom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na www.upisi.hr, koji je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dužan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dostaviti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u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srednju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školu	</a:t>
            </a:r>
          </a:p>
          <a:p>
            <a:endParaRPr lang="hr-H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hr-HR" dirty="0" smtClean="0"/>
              <a:t>Kandidati koji u srednju školu ne dostave upisnicu	te, ako je potrebno, potvrdu</a:t>
            </a:r>
            <a:r>
              <a:rPr lang="hr-HR" dirty="0"/>
              <a:t> </a:t>
            </a:r>
            <a:r>
              <a:rPr lang="hr-HR" dirty="0" smtClean="0"/>
              <a:t>liječnika školske medicine, svjedodžbu medicine rada i/ili</a:t>
            </a:r>
            <a:r>
              <a:rPr lang="hr-HR" dirty="0"/>
              <a:t> </a:t>
            </a:r>
            <a:r>
              <a:rPr lang="hr-HR" dirty="0" smtClean="0"/>
              <a:t>ugovor o naukovanju, gube pravo na upis i upućuju se na sljedeći upisni rok.	</a:t>
            </a:r>
          </a:p>
          <a:p>
            <a:r>
              <a:rPr lang="vi-VN" dirty="0" smtClean="0">
                <a:latin typeface="Calibri" pitchFamily="34" charset="0"/>
              </a:rPr>
              <a:t>Kandidati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koji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su</a:t>
            </a:r>
            <a:r>
              <a:rPr lang="hr-HR" dirty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ostvarili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pravo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na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dodatne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bodove,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a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u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sustavu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je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označeno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da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imaju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to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pravo,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tu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dokumentaciju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dužni</a:t>
            </a:r>
            <a:r>
              <a:rPr lang="hr-HR" dirty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su d</a:t>
            </a:r>
            <a:r>
              <a:rPr lang="vi-VN" dirty="0" smtClean="0">
                <a:latin typeface="Calibri" pitchFamily="34" charset="0"/>
              </a:rPr>
              <a:t>onijeti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srednjoj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školi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pri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upisu</a:t>
            </a:r>
            <a:endParaRPr lang="hr-H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1062"/>
            <a:ext cx="5596169" cy="646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Važne stranice: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www.upisi.hr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www.mzos.hr</a:t>
            </a:r>
            <a:endParaRPr lang="hr-HR" dirty="0" smtClean="0"/>
          </a:p>
          <a:p>
            <a:r>
              <a:rPr lang="hr-HR" dirty="0" smtClean="0"/>
              <a:t>mrežne stranice srednjih škola za koje se učenik zanima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Važni dokumenti:</a:t>
            </a:r>
            <a:endParaRPr lang="hr-H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>
                <a:hlinkClick r:id="rId2"/>
              </a:rPr>
              <a:t>Odluka o upisu učenika u 1. razred srednje </a:t>
            </a:r>
            <a:r>
              <a:rPr lang="hr-HR" dirty="0" smtClean="0">
                <a:hlinkClick r:id="rId3"/>
              </a:rPr>
              <a:t>škole u školskoj godini 2014./2015</a:t>
            </a:r>
            <a:r>
              <a:rPr lang="hr-HR" dirty="0" smtClean="0"/>
              <a:t>.</a:t>
            </a:r>
            <a:endParaRPr lang="hr-HR" dirty="0" smtClean="0">
              <a:hlinkClick r:id="rId3"/>
            </a:endParaRPr>
          </a:p>
          <a:p>
            <a:r>
              <a:rPr lang="hr-HR" dirty="0" smtClean="0">
                <a:hlinkClick r:id="rId3"/>
              </a:rPr>
              <a:t>Odluka </a:t>
            </a:r>
            <a:r>
              <a:rPr lang="hr-HR" dirty="0">
                <a:hlinkClick r:id="rId3"/>
              </a:rPr>
              <a:t>o elementima i kriterijima za izbor kandidata za upis u I.razred srednje </a:t>
            </a:r>
            <a:r>
              <a:rPr lang="hr-HR" dirty="0" smtClean="0">
                <a:hlinkClick r:id="rId3"/>
              </a:rPr>
              <a:t>škole </a:t>
            </a:r>
            <a:r>
              <a:rPr lang="hr-HR" dirty="0">
                <a:hlinkClick r:id="rId3"/>
              </a:rPr>
              <a:t>u </a:t>
            </a:r>
            <a:r>
              <a:rPr lang="hr-HR" dirty="0" smtClean="0">
                <a:hlinkClick r:id="rId3"/>
              </a:rPr>
              <a:t>školskoj </a:t>
            </a:r>
            <a:r>
              <a:rPr lang="hr-HR" dirty="0">
                <a:hlinkClick r:id="rId3"/>
              </a:rPr>
              <a:t>godini 2014</a:t>
            </a:r>
            <a:r>
              <a:rPr lang="hr-HR" dirty="0" smtClean="0">
                <a:hlinkClick r:id="rId3"/>
              </a:rPr>
              <a:t>./2015</a:t>
            </a:r>
            <a:r>
              <a:rPr lang="hr-HR" dirty="0" smtClean="0"/>
              <a:t>.</a:t>
            </a:r>
          </a:p>
          <a:p>
            <a:r>
              <a:rPr lang="hr-HR" dirty="0" smtClean="0">
                <a:hlinkClick r:id="rId4"/>
              </a:rPr>
              <a:t>POPIS </a:t>
            </a:r>
            <a:r>
              <a:rPr lang="hr-HR" dirty="0">
                <a:hlinkClick r:id="rId4"/>
              </a:rPr>
              <a:t>PREDMETA POSEBNO </a:t>
            </a:r>
            <a:r>
              <a:rPr lang="hr-HR" dirty="0" smtClean="0">
                <a:hlinkClick r:id="rId4"/>
              </a:rPr>
              <a:t>VAŽNIH </a:t>
            </a:r>
            <a:r>
              <a:rPr lang="hr-HR" dirty="0">
                <a:hlinkClick r:id="rId4"/>
              </a:rPr>
              <a:t>ZA </a:t>
            </a:r>
            <a:r>
              <a:rPr lang="hr-HR" dirty="0" smtClean="0">
                <a:hlinkClick r:id="rId4"/>
              </a:rPr>
              <a:t>UPIS</a:t>
            </a:r>
            <a:endParaRPr lang="hr-HR" dirty="0" smtClean="0"/>
          </a:p>
          <a:p>
            <a:r>
              <a:rPr lang="hr-HR" u="sng" dirty="0" smtClean="0">
                <a:solidFill>
                  <a:srgbClr val="0000FF"/>
                </a:solidFill>
              </a:rPr>
              <a:t>Idemo </a:t>
            </a:r>
            <a:r>
              <a:rPr lang="hr-HR" u="sng" dirty="0">
                <a:solidFill>
                  <a:srgbClr val="0000FF"/>
                </a:solidFill>
              </a:rPr>
              <a:t>u srednju </a:t>
            </a:r>
            <a:r>
              <a:rPr lang="hr-HR" u="sng" dirty="0" smtClean="0">
                <a:solidFill>
                  <a:srgbClr val="0000FF"/>
                </a:solidFill>
              </a:rPr>
              <a:t>Brosura 2014</a:t>
            </a:r>
          </a:p>
          <a:p>
            <a:r>
              <a:rPr lang="hr-HR" u="sng" dirty="0" smtClean="0">
                <a:solidFill>
                  <a:srgbClr val="0000FF"/>
                </a:solidFill>
              </a:rPr>
              <a:t>Jedinstveni popis zdravstvenih kontraindikacija srednjoškolskih obrazovnih programa u svrhu upisa u I. razred srednje škole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CILJEVI PROJEKTA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informatizirati proces upisa u srednje škole</a:t>
            </a:r>
          </a:p>
          <a:p>
            <a:r>
              <a:rPr lang="hr-HR" dirty="0" smtClean="0"/>
              <a:t>olakšati život svim sudionicima procesa upisa (učenicima, roditeljima, srednjim školama, osnivačima, ministarstvu)</a:t>
            </a:r>
          </a:p>
          <a:p>
            <a:r>
              <a:rPr lang="hr-HR" dirty="0" smtClean="0"/>
              <a:t>imati točnu evidenciju o upisanim učenicima</a:t>
            </a:r>
          </a:p>
          <a:p>
            <a:r>
              <a:rPr lang="hr-HR" dirty="0" smtClean="0"/>
              <a:t>imati kontrolu nad procesom upisa</a:t>
            </a:r>
          </a:p>
          <a:p>
            <a:r>
              <a:rPr lang="hr-HR" dirty="0" smtClean="0"/>
              <a:t>iskoristiti infrastrukturu, aplikacije i iskustvo iz projekta NISpVU (Nacionalni Informacijski Sustav Prijava na Visoka Učilišta)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Osnovne škole: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Dodjeljuju učenicima i razrednicima osmog razreda elektronički identitet iz AAI@Eduhr sustava (ukoliko već nisu)</a:t>
            </a:r>
          </a:p>
          <a:p>
            <a:r>
              <a:rPr lang="hr-HR" dirty="0" smtClean="0"/>
              <a:t>Osiguravaju točnost unesenih podataka u eMaticu</a:t>
            </a:r>
          </a:p>
          <a:p>
            <a:r>
              <a:rPr lang="hr-HR" dirty="0" smtClean="0"/>
              <a:t>Omogućuju učenicima iz školskih informatičkih učionica pristup sustavu</a:t>
            </a:r>
          </a:p>
          <a:p>
            <a:r>
              <a:rPr lang="hr-HR" dirty="0" smtClean="0"/>
              <a:t>O samom sustavu informiraju roditelje učenika putem roditeljskih sastanaka</a:t>
            </a:r>
          </a:p>
          <a:p>
            <a:r>
              <a:rPr lang="hr-HR" dirty="0" smtClean="0"/>
              <a:t>Uvid u uspješnost svojih učenika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Učenici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Učenici u OŠ dobivaju elektronički identitet</a:t>
            </a:r>
          </a:p>
          <a:p>
            <a:r>
              <a:rPr lang="hr-HR" dirty="0" smtClean="0"/>
              <a:t>SMS-om dobivaju PIN</a:t>
            </a:r>
          </a:p>
          <a:p>
            <a:r>
              <a:rPr lang="hr-HR" dirty="0" smtClean="0"/>
              <a:t>Odabiru max 6 programa i redaju ih prema redoslijedu želja</a:t>
            </a:r>
          </a:p>
          <a:p>
            <a:r>
              <a:rPr lang="hr-HR" dirty="0" smtClean="0"/>
              <a:t>Svi podaci o učenicima preuzimaju se iz e-matice i provjeravaju u sustavu OIB</a:t>
            </a:r>
          </a:p>
          <a:p>
            <a:r>
              <a:rPr lang="hr-HR" dirty="0" smtClean="0"/>
              <a:t>Odgovarajuća tijela unose:</a:t>
            </a:r>
          </a:p>
          <a:p>
            <a:pPr lvl="1"/>
            <a:r>
              <a:rPr lang="hr-HR" dirty="0" smtClean="0"/>
              <a:t>Rezultate natjecanja</a:t>
            </a:r>
          </a:p>
          <a:p>
            <a:pPr lvl="1"/>
            <a:r>
              <a:rPr lang="hr-HR" dirty="0" smtClean="0"/>
              <a:t>Dodatna postignuća</a:t>
            </a:r>
          </a:p>
          <a:p>
            <a:pPr lvl="1"/>
            <a:r>
              <a:rPr lang="hr-HR" dirty="0" smtClean="0"/>
              <a:t>Podatke o eventualnim teškoćama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Bodovi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Za upis u I. razred redovitoga srednjeg obrazovanja u srednjim školama prijavljenim kandidatima vrednuju se i boduju </a:t>
            </a:r>
          </a:p>
          <a:p>
            <a:pPr lvl="1"/>
            <a:r>
              <a:rPr lang="hr-HR" dirty="0" smtClean="0"/>
              <a:t> zajednički elementi</a:t>
            </a:r>
          </a:p>
          <a:p>
            <a:pPr lvl="1"/>
            <a:r>
              <a:rPr lang="hr-HR" dirty="0" smtClean="0"/>
              <a:t> posebni elementi</a:t>
            </a:r>
          </a:p>
          <a:p>
            <a:pPr lvl="1"/>
            <a:r>
              <a:rPr lang="hr-HR" dirty="0" smtClean="0"/>
              <a:t> dodatni elementi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lang="hr-HR" dirty="0" smtClean="0"/>
              <a:t>Zajednički elementi: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>
            <a:noAutofit/>
          </a:bodyPr>
          <a:lstStyle/>
          <a:p>
            <a:r>
              <a:rPr lang="hr-HR" sz="2400" dirty="0" smtClean="0"/>
              <a:t>prosjeci svih zaključnih ocjena svih nastavnih predmeta na dvije decimale u posljednja četiri razreda osnovnoga obrazovanja; </a:t>
            </a:r>
          </a:p>
          <a:p>
            <a:r>
              <a:rPr lang="hr-HR" sz="2400" dirty="0" smtClean="0"/>
              <a:t>za upis u programe za stjecanje strukovne kvalifikacije i programe obrazovanja za vezane obrte u trajanju od najmanje tri godine, vrednuju se i zaključne ocjene u posljednja dva razreda osnovnoga obrazovanja iz  nastavnih predmeta hrvatski jezik, matematika i prvi strani jezik (najviše 50 bodova). </a:t>
            </a:r>
          </a:p>
          <a:p>
            <a:r>
              <a:rPr lang="hr-HR" sz="2400" dirty="0" smtClean="0"/>
              <a:t>za upis u gimnazijske programe i programe obrazovanja za stjecanje strukovne kvalifikacije u trajanju od najmanje četiri godine, vrednuju se i zaključne ocjene u posljednja dva razreda osnovnoga obrazovanja iz nastavnih predmeta hrvatski jezik, matematika i prvi strani jezik te triju nastavnih predmeta važnih za nastavak obrazovanja u pojedinim vrstama obrazovnih programa (iz priloženoga Popisa predmeta posebno važnih za upis) - najviše 80 bodova.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 descr="Primjer bodovanj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91240" cy="6093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900" dirty="0" smtClean="0"/>
              <a:t>Dodat</a:t>
            </a:r>
            <a:r>
              <a:rPr lang="it-IT" sz="4900" dirty="0" smtClean="0"/>
              <a:t>ni elementi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Sposobnosti, darovitosti i natjecanja</a:t>
            </a:r>
            <a:r>
              <a:rPr lang="hr-HR" sz="3600" dirty="0" smtClean="0"/>
              <a:t>: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provjera posebnih vještina i sposobnosti</a:t>
            </a:r>
          </a:p>
          <a:p>
            <a:r>
              <a:rPr lang="hr-HR" dirty="0" smtClean="0"/>
              <a:t>rezultati natjecanja u znanju (državna natjecanja)</a:t>
            </a:r>
          </a:p>
          <a:p>
            <a:r>
              <a:rPr lang="hr-HR" dirty="0" smtClean="0"/>
              <a:t>rezultati školskih sportskih društava (državna natjecanja)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763</Words>
  <Application>Microsoft Office PowerPoint</Application>
  <PresentationFormat>Prikaz na zaslonu (4:3)</PresentationFormat>
  <Paragraphs>87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Office Theme</vt:lpstr>
      <vt:lpstr>Upisi u srednju školu 2014./2015.</vt:lpstr>
      <vt:lpstr>NISPUSŠ </vt:lpstr>
      <vt:lpstr>CILJEVI PROJEKTA</vt:lpstr>
      <vt:lpstr>Osnovne škole:</vt:lpstr>
      <vt:lpstr>Učenici</vt:lpstr>
      <vt:lpstr>Bodovi</vt:lpstr>
      <vt:lpstr>Zajednički elementi:</vt:lpstr>
      <vt:lpstr>Slajd 8</vt:lpstr>
      <vt:lpstr>Dodatni elementi Sposobnosti, darovitosti i natjecanja:</vt:lpstr>
      <vt:lpstr>Umjetnička škola </vt:lpstr>
      <vt:lpstr> Posebni element Otežani uvjeti obrazovanja </vt:lpstr>
      <vt:lpstr>Slajd 12</vt:lpstr>
      <vt:lpstr>Zdravstveni zahtjevi i kontraindikacije</vt:lpstr>
      <vt:lpstr>Zavod za zapošljavanje</vt:lpstr>
      <vt:lpstr>Slajd 15</vt:lpstr>
      <vt:lpstr>Prijava na mrežnu stranicu www.upisi.hr</vt:lpstr>
      <vt:lpstr>Slajd 17</vt:lpstr>
      <vt:lpstr>Prijava obrazovnih programa </vt:lpstr>
      <vt:lpstr>Slajd 19</vt:lpstr>
      <vt:lpstr>Slajd 20</vt:lpstr>
      <vt:lpstr>Slajd 21</vt:lpstr>
      <vt:lpstr>Slajd 22</vt:lpstr>
      <vt:lpstr>Slajd 23</vt:lpstr>
      <vt:lpstr>Važne stranice:</vt:lpstr>
      <vt:lpstr>Važni dokumenti: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Upisi u srednju školu 2014./2015.</dc:title>
  <dc:creator>mario</dc:creator>
  <cp:lastModifiedBy>osBZ07</cp:lastModifiedBy>
  <cp:revision>128</cp:revision>
  <dcterms:created xsi:type="dcterms:W3CDTF">2014-06-02T19:41:27Z</dcterms:created>
  <dcterms:modified xsi:type="dcterms:W3CDTF">2014-06-05T11:44:00Z</dcterms:modified>
</cp:coreProperties>
</file>